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8" r:id="rId2"/>
    <p:sldId id="26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58"/>
    <p:restoredTop sz="95934"/>
  </p:normalViewPr>
  <p:slideViewPr>
    <p:cSldViewPr snapToGrid="0" showGuides="1">
      <p:cViewPr varScale="1">
        <p:scale>
          <a:sx n="88" d="100"/>
          <a:sy n="88" d="100"/>
        </p:scale>
        <p:origin x="176" y="7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B54BA-B192-CB8C-5B5C-62E03A91C9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9D3A51-A539-5AAD-3C85-FD6D7D8753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DECF6A-B409-3880-B823-E5A6849E1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5CA1-1C7E-E74D-AC29-613E8634997B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4AB6BC-5C4C-07EB-2333-C5AAEFD42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1B8710-F2EA-97E7-92D1-7C86E9D0B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1ACE-716C-8D46-89B9-518871544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841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454E0-51BA-7968-4EDC-9AE001908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229CD7-8AA9-0673-5408-71D257F9DB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E1259A-E870-0355-2887-11F7783BF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5CA1-1C7E-E74D-AC29-613E8634997B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6B0A1-0A24-E737-DB1F-A13439FE8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4AAA96-0899-5FE5-330E-9C2F63C2E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1ACE-716C-8D46-89B9-518871544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344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2684F1-964B-DC68-72BA-6127A86E42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759A62-97DB-4B46-E863-21B332051D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7958FD-52CC-2DE5-61F0-92D2C7BB0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5CA1-1C7E-E74D-AC29-613E8634997B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9A36B5-527A-FFA6-5676-949928490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9CA29D-DCA5-136D-5E6A-F06B2637F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1ACE-716C-8D46-89B9-518871544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500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C77DA-55EF-BCB0-39CE-559D6C365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F5DB14-5C90-D4B5-8820-A686610E1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7117B-8769-0233-481A-51D247CD1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5CA1-1C7E-E74D-AC29-613E8634997B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45FAC-64F6-8E37-4555-077ED2EE1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C4C8D4-0CD7-897E-2101-B76A77349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1ACE-716C-8D46-89B9-518871544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135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57A80-18FD-AC38-06C5-60845817C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580AE9-CD2F-691F-F74B-B68A55E66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617596-12AE-5B9E-29AC-1DA809AD0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5CA1-1C7E-E74D-AC29-613E8634997B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FD5F2B-5576-FC94-9449-41D345D5E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D6A9E-D6DB-1D41-C823-5562EE420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1ACE-716C-8D46-89B9-518871544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520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8D459-C576-D648-B974-472199832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1934C-2539-3E9C-E6C4-06F2585613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271C31-5679-03F1-DD4F-8034AA14D7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C9AC62-0BC0-824F-4BDA-AD33FA834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5CA1-1C7E-E74D-AC29-613E8634997B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FD2E5-982D-48AA-F200-EE2FA1260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617A5B-10EC-46C1-FDE5-3E470D20C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1ACE-716C-8D46-89B9-518871544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618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2844B-DCBF-9670-D6E9-113092032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D3BC4E-B274-6826-1973-0EEA05147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C88AB2-D5C4-B033-E2A8-671D14783A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8830D0-76C2-C3A4-21AB-06C59EC87F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4220D7-A344-2913-11EC-722650C756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478C8F-EE86-9728-B430-98DEF7010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5CA1-1C7E-E74D-AC29-613E8634997B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B0474F-A496-8F6E-8A59-E53B86A1C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581667-6ABA-08A4-4965-96FC25694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1ACE-716C-8D46-89B9-518871544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342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FBECC-67E7-A67B-F0E4-C314C3DCE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747C8F-DF67-3B79-BF54-86B550E11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5CA1-1C7E-E74D-AC29-613E8634997B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0C84B3-AD68-DC67-4B93-9D6490E24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58B08A-1723-AC47-C935-45140C878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1ACE-716C-8D46-89B9-518871544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498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9B8C33-9B27-0908-134B-0F70B4037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5CA1-1C7E-E74D-AC29-613E8634997B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EDCA26-D538-93CD-5908-D8060AD35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C36DD9-4920-7C16-9A93-C491A8AC7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1ACE-716C-8D46-89B9-518871544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067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ADF57-9884-6143-5304-011CC6F5D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4D452C-A73F-430F-15F1-D51F6304F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0A8473-C591-EB40-60AE-DE1D57C75A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C7B38E-8DD1-1CA7-DAFF-1EF19733E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5CA1-1C7E-E74D-AC29-613E8634997B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200432-A656-FE61-850F-D19A52A88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C22E3C-74A7-3841-C134-2D134EA21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1ACE-716C-8D46-89B9-518871544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37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397A1-ADAD-FAB4-0117-81BB7E77B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80C0C9-1B0E-255D-43EE-AE57F92114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796AB8-80ED-2BEE-9C16-09A2C69A38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0854D0-D2DD-2153-DA9F-58A3C93DB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5CA1-1C7E-E74D-AC29-613E8634997B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76D822-F02D-648E-691C-C4DBA2AD8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88B967-DDA1-3CFD-5CAC-09451B94B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1ACE-716C-8D46-89B9-518871544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58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48FD93-92B5-B3F3-17B4-CC51FC961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131C5D-4C66-8278-5A9B-323CD06CA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A117E-BC66-E6AE-A9BA-A2789F227D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D5CA1-1C7E-E74D-AC29-613E8634997B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A343B-7F35-EFED-D013-7FDE17DE83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36D7D-F288-67F5-A4A8-103ACB4080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B1ACE-716C-8D46-89B9-518871544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090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678" y="69939"/>
            <a:ext cx="11544643" cy="4974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20000"/>
              </a:lnSpc>
            </a:pPr>
            <a:r>
              <a:rPr lang="en-AU" sz="3200" dirty="0">
                <a:solidFill>
                  <a:schemeClr val="bg1"/>
                </a:solidFill>
                <a:latin typeface="Calibri" panose="020F0502020204030204" pitchFamily="34" charset="0"/>
              </a:rPr>
              <a:t>D</a:t>
            </a:r>
            <a:r>
              <a:rPr lang="en-AU" sz="32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iversity, equity and inclusion 2023</a:t>
            </a:r>
            <a:endParaRPr lang="en-AU" sz="3200" dirty="0">
              <a:solidFill>
                <a:schemeClr val="bg1"/>
              </a:solidFill>
              <a:latin typeface="Calibri" panose="020F0502020204030204" pitchFamily="34" charset="0"/>
              <a:cs typeface="Seravek"/>
            </a:endParaRPr>
          </a:p>
          <a:p>
            <a:pPr lvl="1">
              <a:lnSpc>
                <a:spcPct val="120000"/>
              </a:lnSpc>
            </a:pPr>
            <a:endParaRPr lang="en-AU" sz="2400" dirty="0">
              <a:solidFill>
                <a:schemeClr val="bg1"/>
              </a:solidFill>
              <a:cs typeface="Seravek"/>
            </a:endParaRPr>
          </a:p>
          <a:p>
            <a:pPr lvl="1">
              <a:lnSpc>
                <a:spcPct val="120000"/>
              </a:lnSpc>
            </a:pPr>
            <a:endParaRPr lang="en-AU" sz="2400" dirty="0">
              <a:solidFill>
                <a:schemeClr val="bg1"/>
              </a:solidFill>
              <a:cs typeface="Seravek"/>
            </a:endParaRPr>
          </a:p>
          <a:p>
            <a:pPr lvl="1">
              <a:lnSpc>
                <a:spcPct val="120000"/>
              </a:lnSpc>
            </a:pPr>
            <a:endParaRPr lang="en-AU" sz="2400" dirty="0">
              <a:solidFill>
                <a:schemeClr val="bg1"/>
              </a:solidFill>
              <a:cs typeface="Seravek"/>
            </a:endParaRPr>
          </a:p>
          <a:p>
            <a:pPr lvl="1">
              <a:lnSpc>
                <a:spcPct val="120000"/>
              </a:lnSpc>
            </a:pPr>
            <a:r>
              <a:rPr lang="en-AU" sz="2400" dirty="0">
                <a:solidFill>
                  <a:schemeClr val="bg1"/>
                </a:solidFill>
                <a:cs typeface="Seravek"/>
              </a:rPr>
              <a:t>ASPS 2023 – a model for more continued diversity at our meetings</a:t>
            </a: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cs typeface="Seravek"/>
              </a:rPr>
              <a:t>All sessions had senior and junior chair</a:t>
            </a: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cs typeface="Seravek"/>
              </a:rPr>
              <a:t>We kept an eye on equity in selection chairs and invited speakers</a:t>
            </a: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cs typeface="Seravek"/>
              </a:rPr>
              <a:t>We collected info on diversity during abstract submission (gender, cultural, linguistic, career stage)</a:t>
            </a: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cs typeface="Seravek"/>
              </a:rPr>
              <a:t>We gave chairs instructions to seek to achieve balance when selecting speakers </a:t>
            </a: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AU" dirty="0">
              <a:solidFill>
                <a:schemeClr val="bg1"/>
              </a:solidFill>
              <a:cs typeface="Seravek"/>
            </a:endParaRPr>
          </a:p>
          <a:p>
            <a:pPr lvl="1">
              <a:lnSpc>
                <a:spcPct val="120000"/>
              </a:lnSpc>
            </a:pPr>
            <a:r>
              <a:rPr lang="en-AU" sz="2400" dirty="0">
                <a:solidFill>
                  <a:schemeClr val="bg1"/>
                </a:solidFill>
                <a:cs typeface="Seravek"/>
              </a:rPr>
              <a:t>Do we want to collect some of this diversity information when people join ASPS?</a:t>
            </a:r>
          </a:p>
          <a:p>
            <a:pPr lvl="1">
              <a:lnSpc>
                <a:spcPct val="120000"/>
              </a:lnSpc>
            </a:pPr>
            <a:endParaRPr lang="en-AU" sz="2400" dirty="0">
              <a:solidFill>
                <a:schemeClr val="bg1"/>
              </a:solidFill>
              <a:cs typeface="Seravek"/>
            </a:endParaRPr>
          </a:p>
        </p:txBody>
      </p:sp>
      <p:pic>
        <p:nvPicPr>
          <p:cNvPr id="12" name="Picture 11" descr="Green text on a white background&#10;&#10;Description automatically generated">
            <a:extLst>
              <a:ext uri="{FF2B5EF4-FFF2-40B4-BE49-F238E27FC236}">
                <a16:creationId xmlns:a16="http://schemas.microsoft.com/office/drawing/2014/main" id="{2B95D7E8-36C8-8527-C99C-3337C905F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5796" y="128564"/>
            <a:ext cx="4281059" cy="91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99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678" y="69939"/>
            <a:ext cx="11544643" cy="63118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20000"/>
              </a:lnSpc>
            </a:pPr>
            <a:r>
              <a:rPr lang="en-AU" sz="3200" dirty="0">
                <a:solidFill>
                  <a:schemeClr val="bg1"/>
                </a:solidFill>
                <a:latin typeface="Calibri" panose="020F0502020204030204" pitchFamily="34" charset="0"/>
              </a:rPr>
              <a:t>D</a:t>
            </a:r>
            <a:r>
              <a:rPr lang="en-AU" sz="32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iversity, equity and inclusion 2023</a:t>
            </a:r>
            <a:endParaRPr lang="en-AU" sz="3200" dirty="0">
              <a:solidFill>
                <a:schemeClr val="bg1"/>
              </a:solidFill>
              <a:latin typeface="Calibri" panose="020F0502020204030204" pitchFamily="34" charset="0"/>
              <a:cs typeface="Seravek"/>
            </a:endParaRPr>
          </a:p>
          <a:p>
            <a:pPr lvl="1">
              <a:lnSpc>
                <a:spcPct val="120000"/>
              </a:lnSpc>
            </a:pPr>
            <a:endParaRPr lang="en-AU" sz="2400" dirty="0">
              <a:solidFill>
                <a:schemeClr val="bg1"/>
              </a:solidFill>
              <a:cs typeface="Seravek"/>
            </a:endParaRPr>
          </a:p>
          <a:p>
            <a:pPr lvl="1">
              <a:lnSpc>
                <a:spcPct val="120000"/>
              </a:lnSpc>
            </a:pPr>
            <a:r>
              <a:rPr lang="en-AU" sz="2400" dirty="0">
                <a:solidFill>
                  <a:schemeClr val="bg1"/>
                </a:solidFill>
                <a:cs typeface="Seravek"/>
              </a:rPr>
              <a:t>ASPS Carers’ Support Travel Grant</a:t>
            </a:r>
          </a:p>
          <a:p>
            <a:pPr marL="914400" lvl="1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cs typeface="Seravek"/>
              </a:rPr>
              <a:t>to enable conference attendance for people with caring responsibilities</a:t>
            </a:r>
          </a:p>
          <a:p>
            <a:pPr marL="914400" lvl="1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cs typeface="Seravek"/>
              </a:rPr>
              <a:t>funds will provide return air fares to the conference location for children and a support person to accompany ASPS members (general and student) with children (0-4 years) or children with high needs. Also additional expenses associated with accommodation requirements for family</a:t>
            </a:r>
          </a:p>
          <a:p>
            <a:pPr marL="914400" lvl="1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cs typeface="Seravek"/>
              </a:rPr>
              <a:t>3 awarded for ASPS 2023</a:t>
            </a:r>
          </a:p>
          <a:p>
            <a:pPr marL="914400" lvl="1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cs typeface="Seravek"/>
              </a:rPr>
              <a:t>2024 and beyond</a:t>
            </a:r>
          </a:p>
          <a:p>
            <a:pPr marL="1371600" lvl="2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cs typeface="Seravek"/>
              </a:rPr>
              <a:t>Need to advertise this widely well ahead of conferences as people need long lead time</a:t>
            </a:r>
          </a:p>
          <a:p>
            <a:pPr marL="1371600" lvl="2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cs typeface="Seravek"/>
              </a:rPr>
              <a:t>Offer for what conferences in 2024?</a:t>
            </a:r>
          </a:p>
          <a:p>
            <a:pPr lvl="2">
              <a:lnSpc>
                <a:spcPct val="120000"/>
              </a:lnSpc>
            </a:pPr>
            <a:r>
              <a:rPr lang="en-AU" dirty="0">
                <a:solidFill>
                  <a:schemeClr val="bg1"/>
                </a:solidFill>
                <a:cs typeface="Seravek"/>
              </a:rPr>
              <a:t> </a:t>
            </a:r>
          </a:p>
          <a:p>
            <a:pPr lvl="2">
              <a:lnSpc>
                <a:spcPct val="120000"/>
              </a:lnSpc>
            </a:pPr>
            <a:endParaRPr lang="en-AU" dirty="0">
              <a:solidFill>
                <a:schemeClr val="bg1"/>
              </a:solidFill>
              <a:cs typeface="Seravek"/>
            </a:endParaRPr>
          </a:p>
          <a:p>
            <a:pPr lvl="2">
              <a:lnSpc>
                <a:spcPct val="120000"/>
              </a:lnSpc>
            </a:pPr>
            <a:r>
              <a:rPr lang="en-AU" sz="2400" dirty="0">
                <a:solidFill>
                  <a:schemeClr val="bg1"/>
                </a:solidFill>
                <a:cs typeface="Seravek"/>
              </a:rPr>
              <a:t>ASPS Indigenous Travel Grant</a:t>
            </a:r>
          </a:p>
          <a:p>
            <a:pPr marL="1200150" lvl="2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cs typeface="Seravek"/>
              </a:rPr>
              <a:t>funds to support Indigenous presenters to travel to our sponsored conferences. </a:t>
            </a:r>
          </a:p>
          <a:p>
            <a:pPr marL="1200150" lvl="2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cs typeface="Seravek"/>
              </a:rPr>
              <a:t>none accessed in 2023</a:t>
            </a:r>
          </a:p>
          <a:p>
            <a:pPr marL="1200150" lvl="2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cs typeface="Seravek"/>
              </a:rPr>
              <a:t>How to increase uptake of this?</a:t>
            </a:r>
          </a:p>
        </p:txBody>
      </p:sp>
      <p:pic>
        <p:nvPicPr>
          <p:cNvPr id="12" name="Picture 11" descr="Green text on a white background&#10;&#10;Description automatically generated">
            <a:extLst>
              <a:ext uri="{FF2B5EF4-FFF2-40B4-BE49-F238E27FC236}">
                <a16:creationId xmlns:a16="http://schemas.microsoft.com/office/drawing/2014/main" id="{2B95D7E8-36C8-8527-C99C-3337C905F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5796" y="128564"/>
            <a:ext cx="4281059" cy="91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576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207</Words>
  <Application>Microsoft Macintosh PowerPoint</Application>
  <PresentationFormat>Widescreen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Eloise Foo</dc:creator>
  <cp:lastModifiedBy>Eloise Foo</cp:lastModifiedBy>
  <cp:revision>9</cp:revision>
  <dcterms:created xsi:type="dcterms:W3CDTF">2023-11-21T09:40:47Z</dcterms:created>
  <dcterms:modified xsi:type="dcterms:W3CDTF">2023-11-22T05:36:21Z</dcterms:modified>
</cp:coreProperties>
</file>